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6"/>
  </p:notesMasterIdLst>
  <p:sldIdLst>
    <p:sldId id="264" r:id="rId5"/>
    <p:sldId id="258" r:id="rId6"/>
    <p:sldId id="265" r:id="rId7"/>
    <p:sldId id="259" r:id="rId8"/>
    <p:sldId id="261" r:id="rId9"/>
    <p:sldId id="263" r:id="rId10"/>
    <p:sldId id="266" r:id="rId11"/>
    <p:sldId id="268" r:id="rId12"/>
    <p:sldId id="269" r:id="rId13"/>
    <p:sldId id="260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562" y="-11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F932B-83DC-4E57-B0DE-A2CE24EEE19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E8E99-545C-4A49-8506-0905DA47FE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8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6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Elevator speech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51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use request process from HIN? Notifications</a:t>
            </a:r>
            <a:r>
              <a:rPr lang="en-US" baseline="0" dirty="0" smtClean="0"/>
              <a:t> go live and impact on Delivery? IHOC? Report outs from MHMC and QC, Health Home Stage B focus, Quality reporting focus- SAMH reporting issues? CDC-Immpact reporting?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1E3D7-3CCF-450B-B837-01321C8DA89F}" type="datetime1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6215-3058-4173-8E81-EF6690FB3F5B}" type="datetime1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45094-8380-46EC-AD93-983D1262B79B}" type="datetime1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A21F-5665-42D9-9D01-E9D9164CF989}" type="datetime1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AC60F-65CE-4686-B593-3A72FA2E3346}" type="datetime1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8522-90B8-417C-A688-8982BA689777}" type="datetime1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E0D-4C8A-4C75-82E2-0E8D5F5C642B}" type="datetime1">
              <a:rPr lang="en-US" smtClean="0"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8B24-1112-46D8-9178-543C2EB287A3}" type="datetime1">
              <a:rPr lang="en-US" smtClean="0"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0BF9-8AF1-4FB2-912A-2F658CF95066}" type="datetime1">
              <a:rPr lang="en-US" smtClean="0"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49AA-D95D-4AF2-8A16-8FB7AD9162AD}" type="datetime1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3BED-9F56-4E62-ACBB-70369135DC69}" type="datetime1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1FAA8-C722-4687-8B62-428AE84720A4}" type="datetime1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13516-D33C-4AD9-AA21-18F8F84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ne.gov/dhhs/oms/si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ne.gov/dhhs/oms/sim/#EI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SIM- Data </a:t>
            </a:r>
            <a:r>
              <a:rPr lang="en-US" b="1" dirty="0"/>
              <a:t>Infrastructure</a:t>
            </a:r>
            <a:br>
              <a:rPr lang="en-US" b="1" dirty="0"/>
            </a:br>
            <a:r>
              <a:rPr lang="en-US" b="1" dirty="0"/>
              <a:t>Subcommittee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176"/>
                </a:solidFill>
              </a:rPr>
              <a:t>Subcommittee Commencement</a:t>
            </a:r>
            <a:endParaRPr lang="en-US" dirty="0">
              <a:solidFill>
                <a:srgbClr val="007176"/>
              </a:solidFill>
            </a:endParaRPr>
          </a:p>
          <a:p>
            <a:r>
              <a:rPr lang="en-US" dirty="0">
                <a:solidFill>
                  <a:srgbClr val="007176"/>
                </a:solidFill>
              </a:rPr>
              <a:t>October 31, 2013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281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941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Upcoming Meetings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876961"/>
              </p:ext>
            </p:extLst>
          </p:nvPr>
        </p:nvGraphicFramePr>
        <p:xfrm>
          <a:off x="304800" y="1600200"/>
          <a:ext cx="8610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 &amp; Time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Expected  Project Agenda</a:t>
                      </a:r>
                      <a:r>
                        <a:rPr lang="en-US" baseline="0" dirty="0" smtClean="0"/>
                        <a:t> Items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Thursday, November 14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, 3p-5p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 to BH RFP</a:t>
                      </a:r>
                    </a:p>
                    <a:p>
                      <a:r>
                        <a:rPr lang="en-US" dirty="0" smtClean="0"/>
                        <a:t>Introduction</a:t>
                      </a:r>
                      <a:r>
                        <a:rPr lang="en-US" baseline="0" dirty="0" smtClean="0"/>
                        <a:t> to Patient Portal HIE Pilot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Wednesday, December 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, 2p-4p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Discussion and approval</a:t>
                      </a:r>
                      <a:r>
                        <a:rPr lang="en-US" baseline="0" dirty="0" smtClean="0"/>
                        <a:t> of November introductions for moving forward with RFP and Pilot process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Wednesday,</a:t>
                      </a:r>
                      <a:r>
                        <a:rPr lang="en-US" baseline="0" dirty="0" smtClean="0"/>
                        <a:t> January 8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, 2p-4p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Review</a:t>
                      </a:r>
                      <a:r>
                        <a:rPr lang="en-US" i="1" baseline="0" dirty="0" smtClean="0"/>
                        <a:t> of various SIM project work, state related data process or projects, specific project “asks” forthcoming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Wednesday, February 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, 2p-4p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Review</a:t>
                      </a:r>
                      <a:r>
                        <a:rPr lang="en-US" i="1" baseline="0" dirty="0" smtClean="0"/>
                        <a:t> of various SIM project work, state related data process or projects, specific project “asks” forthcoming</a:t>
                      </a:r>
                      <a:endParaRPr lang="en-US" i="1" dirty="0" smtClean="0"/>
                    </a:p>
                    <a:p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10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i="1" dirty="0" smtClean="0"/>
              <a:t>For the Road</a:t>
            </a:r>
            <a:r>
              <a:rPr lang="en-US" sz="3600" dirty="0" smtClean="0"/>
              <a:t>, Background Document Handouts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Strategic Plan- Draft from Steering Committee</a:t>
            </a:r>
          </a:p>
          <a:p>
            <a:r>
              <a:rPr lang="en-US" dirty="0" smtClean="0"/>
              <a:t>Project plan and target goals related to Data Infrastructure under SIM</a:t>
            </a:r>
          </a:p>
          <a:p>
            <a:r>
              <a:rPr lang="en-US" dirty="0" smtClean="0"/>
              <a:t>Contact List</a:t>
            </a:r>
          </a:p>
          <a:p>
            <a:r>
              <a:rPr lang="en-US" dirty="0" smtClean="0"/>
              <a:t>Maine Innovation Subcommittees (governance, charge statement)</a:t>
            </a:r>
          </a:p>
          <a:p>
            <a:r>
              <a:rPr lang="en-US" dirty="0" smtClean="0"/>
              <a:t>Subcommittee </a:t>
            </a:r>
            <a:r>
              <a:rPr lang="en-US" dirty="0"/>
              <a:t>P</a:t>
            </a:r>
            <a:r>
              <a:rPr lang="en-US" dirty="0" smtClean="0"/>
              <a:t>articipation Rules</a:t>
            </a:r>
          </a:p>
          <a:p>
            <a:r>
              <a:rPr lang="en-US" dirty="0" smtClean="0"/>
              <a:t>Subcommittee Scope matrix</a:t>
            </a:r>
          </a:p>
          <a:p>
            <a:r>
              <a:rPr lang="en-US" dirty="0" smtClean="0"/>
              <a:t>SIM website review- SIM Operations Plan and Application, see video tutorials etc.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9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Welcome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Public meetings- SIM Website hosts all documents, education videos, </a:t>
            </a:r>
            <a:r>
              <a:rPr lang="en-US" dirty="0" smtClean="0"/>
              <a:t>etc.: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>
                <a:hlinkClick r:id="rId3"/>
              </a:rPr>
              <a:t>http://www.maine.gov/dhhs/oms/sim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Subcommittee charge </a:t>
            </a:r>
            <a:r>
              <a:rPr lang="en-US" sz="2600" i="1" dirty="0" smtClean="0"/>
              <a:t>(Next slide)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Timeline for subcommittee 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 October 2013 to September 2016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Thank you for your participation!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4008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Data Infrastructure </a:t>
            </a:r>
            <a:br>
              <a:rPr lang="en-US" b="1" dirty="0" smtClean="0"/>
            </a:br>
            <a:r>
              <a:rPr lang="en-US" b="1" dirty="0" smtClean="0"/>
              <a:t>Charge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sz="3600" b="1" dirty="0" smtClean="0"/>
              <a:t>“</a:t>
            </a:r>
            <a:r>
              <a:rPr lang="en-US" dirty="0" smtClean="0"/>
              <a:t>The </a:t>
            </a:r>
            <a:r>
              <a:rPr lang="en-US" dirty="0"/>
              <a:t>SIM Data Infrastructure Subcommittee </a:t>
            </a:r>
            <a:r>
              <a:rPr lang="en-US" u="sng" dirty="0"/>
              <a:t>will advise key projects and objectives</a:t>
            </a:r>
            <a:r>
              <a:rPr lang="en-US" dirty="0"/>
              <a:t> within the scope of SIM </a:t>
            </a:r>
            <a:r>
              <a:rPr lang="en-US" u="sng" dirty="0"/>
              <a:t>towards improving</a:t>
            </a:r>
            <a:r>
              <a:rPr lang="en-US" dirty="0"/>
              <a:t> data infrastructure systems and technology across the state of Maine.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Specifically</a:t>
            </a:r>
            <a:r>
              <a:rPr lang="en-US" dirty="0"/>
              <a:t>, advising on technical capabilities related but not limited to </a:t>
            </a:r>
            <a:r>
              <a:rPr lang="en-US" u="sng" dirty="0"/>
              <a:t>data infrastructure investments</a:t>
            </a:r>
            <a:r>
              <a:rPr lang="en-US" dirty="0"/>
              <a:t>, use </a:t>
            </a:r>
            <a:r>
              <a:rPr lang="en-US" u="sng" dirty="0"/>
              <a:t>of national data standards </a:t>
            </a:r>
            <a:r>
              <a:rPr lang="en-US" dirty="0"/>
              <a:t>and clinical and administrative </a:t>
            </a:r>
            <a:r>
              <a:rPr lang="en-US" u="sng" dirty="0"/>
              <a:t>data availability</a:t>
            </a:r>
            <a:r>
              <a:rPr lang="en-US" dirty="0"/>
              <a:t> and </a:t>
            </a:r>
            <a:r>
              <a:rPr lang="en-US" u="sng" dirty="0"/>
              <a:t>interoperability</a:t>
            </a:r>
            <a:r>
              <a:rPr lang="en-US" dirty="0"/>
              <a:t>. The Subcommittee will advise the SIM partners and the Steering Committee on areas of </a:t>
            </a:r>
            <a:r>
              <a:rPr lang="en-US" u="sng" dirty="0"/>
              <a:t>alignment</a:t>
            </a:r>
            <a:r>
              <a:rPr lang="en-US" dirty="0"/>
              <a:t> of SIM data and analytics infrastructure activities with other public and private projects underway across the State</a:t>
            </a:r>
            <a:r>
              <a:rPr lang="en-US" dirty="0" smtClean="0"/>
              <a:t>.</a:t>
            </a:r>
            <a:r>
              <a:rPr lang="en-US" sz="4000" b="1" dirty="0" smtClean="0"/>
              <a:t>”</a:t>
            </a:r>
            <a:endParaRPr lang="en-US" sz="4000" b="1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Member introductions</a:t>
            </a:r>
          </a:p>
          <a:p>
            <a:pPr lvl="1"/>
            <a:r>
              <a:rPr lang="en-US" dirty="0" smtClean="0"/>
              <a:t>Your role</a:t>
            </a:r>
          </a:p>
          <a:p>
            <a:pPr lvl="1"/>
            <a:r>
              <a:rPr lang="en-US" dirty="0" smtClean="0"/>
              <a:t>Your expertise related to the charge</a:t>
            </a:r>
          </a:p>
          <a:p>
            <a:pPr lvl="1"/>
            <a:r>
              <a:rPr lang="en-US" dirty="0" smtClean="0"/>
              <a:t>One goal you hope to achieve</a:t>
            </a:r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1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1036638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SIM Governance &amp; Role of Subcommittee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1600" b="1" i="1" dirty="0" smtClean="0"/>
              <a:t>Training video on state </a:t>
            </a:r>
            <a:r>
              <a:rPr lang="en-US" sz="1600" b="1" i="1" dirty="0"/>
              <a:t>website: </a:t>
            </a:r>
            <a:r>
              <a:rPr lang="en-US" sz="1600" b="1" i="1" dirty="0">
                <a:hlinkClick r:id="rId3"/>
              </a:rPr>
              <a:t>http://www.maine.gov/dhhs/oms/sim/#</a:t>
            </a:r>
            <a:r>
              <a:rPr lang="en-US" sz="1600" b="1" i="1" dirty="0" smtClean="0">
                <a:hlinkClick r:id="rId3"/>
              </a:rPr>
              <a:t>EI</a:t>
            </a:r>
            <a:r>
              <a:rPr lang="en-US" sz="2000" b="1" i="1" dirty="0" smtClean="0"/>
              <a:t/>
            </a:r>
            <a:br>
              <a:rPr lang="en-US" sz="2000" b="1" i="1" dirty="0" smtClean="0"/>
            </a:br>
            <a:endParaRPr lang="en-US" sz="2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Governance Structure (refer to hand-out)</a:t>
            </a:r>
          </a:p>
          <a:p>
            <a:r>
              <a:rPr lang="en-US" dirty="0" smtClean="0"/>
              <a:t>SIM Subcommittee document </a:t>
            </a:r>
            <a:r>
              <a:rPr lang="en-US" dirty="0" smtClean="0"/>
              <a:t>(hand-out)</a:t>
            </a:r>
            <a:endParaRPr lang="en-US" dirty="0"/>
          </a:p>
          <a:p>
            <a:r>
              <a:rPr lang="en-US" dirty="0" smtClean="0"/>
              <a:t>Membership definitions:</a:t>
            </a:r>
          </a:p>
          <a:p>
            <a:pPr lvl="1">
              <a:buFontTx/>
              <a:buChar char="-"/>
            </a:pPr>
            <a:r>
              <a:rPr lang="en-US" dirty="0" smtClean="0"/>
              <a:t>Member (ability to designate SME’s by agenda)</a:t>
            </a:r>
          </a:p>
          <a:p>
            <a:pPr lvl="1">
              <a:buFontTx/>
              <a:buChar char="-"/>
            </a:pPr>
            <a:r>
              <a:rPr lang="en-US" dirty="0" smtClean="0"/>
              <a:t>Ad-hoc </a:t>
            </a:r>
          </a:p>
          <a:p>
            <a:pPr lvl="1">
              <a:buFontTx/>
              <a:buChar char="-"/>
            </a:pPr>
            <a:r>
              <a:rPr lang="en-US" dirty="0" smtClean="0"/>
              <a:t>Interested parties &amp; Public participants</a:t>
            </a:r>
          </a:p>
          <a:p>
            <a:r>
              <a:rPr lang="en-US" dirty="0" smtClean="0"/>
              <a:t>Participation rules document (hand-out)</a:t>
            </a:r>
          </a:p>
          <a:p>
            <a:r>
              <a:rPr lang="en-US" dirty="0" smtClean="0"/>
              <a:t>Public meetings- comment period, minutes will be posted to website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06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Meeting Planning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Recurrence</a:t>
            </a:r>
          </a:p>
          <a:p>
            <a:pPr lvl="2">
              <a:buFontTx/>
              <a:buChar char="-"/>
            </a:pPr>
            <a:r>
              <a:rPr lang="en-US" dirty="0" smtClean="0"/>
              <a:t>Monthly to start (Nov., Dec., Jan., Feb.)</a:t>
            </a:r>
          </a:p>
          <a:p>
            <a:pPr lvl="2">
              <a:buFontTx/>
              <a:buChar char="-"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Wend, afternoon, 2-5p range</a:t>
            </a:r>
          </a:p>
          <a:p>
            <a:pPr lvl="2">
              <a:buFontTx/>
              <a:buChar char="-"/>
            </a:pPr>
            <a:r>
              <a:rPr lang="en-US" dirty="0" smtClean="0"/>
              <a:t>Alternate with a Thursday afternoon (possible?)</a:t>
            </a:r>
          </a:p>
          <a:p>
            <a:pPr lvl="2">
              <a:buFontTx/>
              <a:buChar char="-"/>
            </a:pPr>
            <a:r>
              <a:rPr lang="en-US" dirty="0" smtClean="0"/>
              <a:t>Quarterly once projects are launched</a:t>
            </a:r>
          </a:p>
          <a:p>
            <a:pPr lvl="2">
              <a:buFontTx/>
              <a:buChar char="-"/>
            </a:pPr>
            <a:r>
              <a:rPr lang="en-US" dirty="0" smtClean="0"/>
              <a:t>Project specific meetings as needed</a:t>
            </a:r>
          </a:p>
          <a:p>
            <a:pPr lvl="1"/>
            <a:r>
              <a:rPr lang="en-US" dirty="0" smtClean="0"/>
              <a:t>Location</a:t>
            </a:r>
          </a:p>
          <a:p>
            <a:pPr lvl="2">
              <a:buFontTx/>
              <a:buChar char="-"/>
            </a:pPr>
            <a:r>
              <a:rPr lang="en-US" dirty="0" smtClean="0"/>
              <a:t>Virtual from anywhere</a:t>
            </a:r>
          </a:p>
          <a:p>
            <a:pPr lvl="2">
              <a:buFontTx/>
              <a:buChar char="-"/>
            </a:pPr>
            <a:r>
              <a:rPr lang="en-US" dirty="0" smtClean="0"/>
              <a:t>Virtual hubs (Augusta, Bangor, Portland)</a:t>
            </a:r>
          </a:p>
          <a:p>
            <a:pPr lvl="2">
              <a:buFontTx/>
              <a:buChar char="-"/>
            </a:pPr>
            <a:r>
              <a:rPr lang="en-US" dirty="0" smtClean="0"/>
              <a:t>HIN office in Portland will always be available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4800" y="6465443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06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/>
              <a:t>Expectations for ‘effective meetings’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Core member engagement - meeting prep with Chair as needed</a:t>
            </a:r>
          </a:p>
          <a:p>
            <a:r>
              <a:rPr lang="en-US" dirty="0" smtClean="0"/>
              <a:t>Telephone and ready talk whenever possible</a:t>
            </a:r>
          </a:p>
          <a:p>
            <a:r>
              <a:rPr lang="en-US" dirty="0" smtClean="0"/>
              <a:t>Prep prior to meeting whenever possible</a:t>
            </a:r>
          </a:p>
          <a:p>
            <a:r>
              <a:rPr lang="en-US" dirty="0" smtClean="0"/>
              <a:t>Action item follow through</a:t>
            </a:r>
          </a:p>
          <a:p>
            <a:r>
              <a:rPr lang="en-US" dirty="0" smtClean="0"/>
              <a:t>Delegate and recruit subject matter experts along the way, invite to present etc.</a:t>
            </a:r>
          </a:p>
          <a:p>
            <a:r>
              <a:rPr lang="en-US" dirty="0" smtClean="0"/>
              <a:t>Ask questions</a:t>
            </a:r>
          </a:p>
          <a:p>
            <a:r>
              <a:rPr lang="en-US" dirty="0" smtClean="0"/>
              <a:t>Parking lot</a:t>
            </a:r>
          </a:p>
          <a:p>
            <a:r>
              <a:rPr lang="en-US" dirty="0" smtClean="0"/>
              <a:t>Decisions </a:t>
            </a:r>
            <a:r>
              <a:rPr lang="en-US" dirty="0"/>
              <a:t>by consensus of </a:t>
            </a:r>
            <a:r>
              <a:rPr lang="en-US" dirty="0" smtClean="0"/>
              <a:t>members</a:t>
            </a:r>
          </a:p>
          <a:p>
            <a:r>
              <a:rPr lang="en-US" dirty="0" smtClean="0"/>
              <a:t>Consent </a:t>
            </a:r>
            <a:r>
              <a:rPr lang="en-US" dirty="0"/>
              <a:t>agenda will be used to adopt procedural </a:t>
            </a:r>
            <a:r>
              <a:rPr lang="en-US" dirty="0" smtClean="0"/>
              <a:t>items</a:t>
            </a:r>
          </a:p>
          <a:p>
            <a:r>
              <a:rPr lang="en-US" dirty="0" smtClean="0"/>
              <a:t>Minutes - </a:t>
            </a:r>
            <a:r>
              <a:rPr lang="en-US" dirty="0"/>
              <a:t>document of record, tracks discussion, decisions, action items and risks for steering </a:t>
            </a:r>
            <a:r>
              <a:rPr lang="en-US" dirty="0" smtClean="0"/>
              <a:t>committee</a:t>
            </a:r>
          </a:p>
          <a:p>
            <a:r>
              <a:rPr lang="en-US" dirty="0" smtClean="0"/>
              <a:t>Meeting etiquette- avoid interruptions, “equal” air time, avoid recap for late attendees, etc.</a:t>
            </a:r>
          </a:p>
          <a:p>
            <a:r>
              <a:rPr lang="en-US" dirty="0" smtClean="0"/>
              <a:t>What else?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9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 Behavioral Health (BH) RFP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Provide HIT and HIE incentives to BH providers:</a:t>
            </a:r>
          </a:p>
          <a:p>
            <a:pPr lvl="1"/>
            <a:r>
              <a:rPr lang="en-US" sz="1800" dirty="0" smtClean="0"/>
              <a:t>By providing EHR adoption incentives ($70,000) to BH providers to support implementation and optimization of an EHR system and connection to HIN</a:t>
            </a:r>
          </a:p>
          <a:p>
            <a:pPr lvl="1"/>
            <a:r>
              <a:rPr lang="en-US" sz="1800" dirty="0" smtClean="0"/>
              <a:t>Paying for HIE subscription fees for participating behavioral health providers</a:t>
            </a:r>
          </a:p>
          <a:p>
            <a:pPr lvl="1"/>
            <a:r>
              <a:rPr lang="en-US" sz="1800" dirty="0" smtClean="0"/>
              <a:t>Supporting HINs technical needs in managing the opt-in model</a:t>
            </a:r>
          </a:p>
          <a:p>
            <a:pPr lvl="1"/>
            <a:r>
              <a:rPr lang="en-US" sz="1800" dirty="0" smtClean="0"/>
              <a:t>Alignment with MaineCare’s Stage B phase of Health Homes RFA</a:t>
            </a:r>
          </a:p>
          <a:p>
            <a:pPr marL="346075" lvl="1" indent="-346075">
              <a:buFont typeface="Arial" panose="020B0604020202020204" pitchFamily="34" charset="0"/>
              <a:buChar char="•"/>
            </a:pPr>
            <a:r>
              <a:rPr lang="en-US" sz="2400" dirty="0" smtClean="0"/>
              <a:t>Develop behavioral health quality measures </a:t>
            </a:r>
            <a:r>
              <a:rPr lang="en-US" sz="2400" dirty="0"/>
              <a:t>in partnership with </a:t>
            </a:r>
            <a:r>
              <a:rPr lang="en-US" sz="2400" dirty="0" smtClean="0"/>
              <a:t>the SIM Steering Committee and Sub-Committees for BH providers to report through the HIE</a:t>
            </a:r>
          </a:p>
          <a:p>
            <a:pPr marL="346075" lvl="1" indent="-346075">
              <a:buFont typeface="Arial" panose="020B0604020202020204" pitchFamily="34" charset="0"/>
              <a:buChar char="•"/>
            </a:pPr>
            <a:r>
              <a:rPr lang="en-US" sz="2400" dirty="0" smtClean="0"/>
              <a:t>Projected RFP release date is early January 2014</a:t>
            </a:r>
          </a:p>
          <a:p>
            <a:pPr marL="346075" lvl="1" indent="-346075">
              <a:buFont typeface="Arial" panose="020B0604020202020204" pitchFamily="34" charset="0"/>
              <a:buChar char="•"/>
            </a:pPr>
            <a:r>
              <a:rPr lang="en-US" sz="2400" dirty="0" smtClean="0"/>
              <a:t>Projected announcement of awardees in April 2014</a:t>
            </a:r>
            <a:endParaRPr lang="en-US" sz="2400" dirty="0"/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228600" y="6400800"/>
            <a:ext cx="2133600" cy="353568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23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Blue Button/Patient Health Record (PHR) Pilot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Provide Maine patients with access to their statewide HIE record by:</a:t>
            </a:r>
          </a:p>
          <a:p>
            <a:pPr lvl="1"/>
            <a:r>
              <a:rPr lang="en-US" sz="2000" dirty="0" smtClean="0"/>
              <a:t>Patients will be able to access a Clinical Summary of their statewide HIE record, via their provider’s web-based portal</a:t>
            </a:r>
          </a:p>
          <a:p>
            <a:pPr lvl="1"/>
            <a:r>
              <a:rPr lang="en-US" sz="2000" dirty="0" smtClean="0"/>
              <a:t>Information will be presented as a downloadable and printable PDF document</a:t>
            </a:r>
          </a:p>
          <a:p>
            <a:pPr lvl="1"/>
            <a:r>
              <a:rPr lang="en-US" sz="2000" dirty="0" smtClean="0"/>
              <a:t>Formatting of a draft document is in process and will be reviewed by HIN’s Consumer Advisory Board at the end of November</a:t>
            </a:r>
          </a:p>
          <a:p>
            <a:r>
              <a:rPr lang="en-US" sz="2400" dirty="0" smtClean="0"/>
              <a:t>HIN will conduct a 12-month pilot with a selected community/provider(s) to test and modify technical requirements and test the patient education and engagement process to support future roll out</a:t>
            </a:r>
          </a:p>
          <a:p>
            <a:r>
              <a:rPr lang="en-US" sz="2400" dirty="0" smtClean="0"/>
              <a:t>Projected start date of project is February 2014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2133600" cy="365125"/>
          </a:xfrm>
        </p:spPr>
        <p:txBody>
          <a:bodyPr/>
          <a:lstStyle/>
          <a:p>
            <a:pPr algn="l"/>
            <a:fld id="{E4013516-D33C-4AD9-AA21-18F8F8400992}" type="slidenum">
              <a:rPr lang="en-US" smtClean="0"/>
              <a:pPr algn="l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01968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InfoNet PPT Template">
  <a:themeElements>
    <a:clrScheme name="HIN">
      <a:dk1>
        <a:srgbClr val="004B8D"/>
      </a:dk1>
      <a:lt1>
        <a:srgbClr val="004B8D"/>
      </a:lt1>
      <a:dk2>
        <a:srgbClr val="008576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I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499C063D31F4428F01546C8E1810C3" ma:contentTypeVersion="0" ma:contentTypeDescription="Create a new document." ma:contentTypeScope="" ma:versionID="be61ef9b1d23067eddfb52b14c77c01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6396260-90A6-4802-9EB8-A023D227A7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95A753A-822C-4379-BB84-78F44FF06C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BD021E-2E9B-4269-87C1-14CAB1209A0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HealthInfoNet PPT Template</Template>
  <TotalTime>1512</TotalTime>
  <Words>756</Words>
  <Application>Microsoft Office PowerPoint</Application>
  <PresentationFormat>On-screen Show (4:3)</PresentationFormat>
  <Paragraphs>111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HealthInfoNet PPT Template</vt:lpstr>
      <vt:lpstr>SIM- Data Infrastructure Subcommittee</vt:lpstr>
      <vt:lpstr>Welcome </vt:lpstr>
      <vt:lpstr>Data Infrastructure  Charge Statement</vt:lpstr>
      <vt:lpstr>Introductions</vt:lpstr>
      <vt:lpstr>SIM Governance &amp; Role of Subcommittee Training video on state website: http://www.maine.gov/dhhs/oms/sim/#EI </vt:lpstr>
      <vt:lpstr>Meeting Planning</vt:lpstr>
      <vt:lpstr>Expectations for ‘effective meetings’</vt:lpstr>
      <vt:lpstr>SIM Behavioral Health (BH) RFP</vt:lpstr>
      <vt:lpstr>Blue Button/Patient Health Record (PHR) Pilot</vt:lpstr>
      <vt:lpstr>Upcoming Meetings</vt:lpstr>
      <vt:lpstr>For the Road, Background Document Handouts</vt:lpstr>
    </vt:vector>
  </TitlesOfParts>
  <Company>HealthInfoNet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Notification Service</dc:title>
  <dc:creator>Katie Sendze</dc:creator>
  <cp:lastModifiedBy>Katie Sendze</cp:lastModifiedBy>
  <cp:revision>55</cp:revision>
  <dcterms:created xsi:type="dcterms:W3CDTF">2013-08-22T16:32:14Z</dcterms:created>
  <dcterms:modified xsi:type="dcterms:W3CDTF">2013-10-30T18:20:22Z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0x010100A3499C063D31F4428F01546C8E1810C3</vt:lpwstr>
  </property>
</Properties>
</file>